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98" r:id="rId6"/>
    <p:sldId id="311" r:id="rId7"/>
    <p:sldId id="399" r:id="rId8"/>
    <p:sldId id="40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art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hyperlink" Target="https://wordwall.net/resource/87158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ordwall.net/resource/872260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dodatni-digitalni-sadrzaji/9ce447cf-ed10-42aa-8633-f312dba54bc9/assets/audio/48_holidays_-_silent_night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4764410" y="277826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HOLIDAYS;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4764410" y="3429000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Christmas</a:t>
            </a:r>
            <a:endParaRPr lang="hr-HR" sz="4000" dirty="0"/>
          </a:p>
          <a:p>
            <a:pPr algn="r"/>
            <a:endParaRPr lang="hr-HR"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  <p:pic>
        <p:nvPicPr>
          <p:cNvPr id="3" name="Picture 4" descr="Vidi izvornu sliku">
            <a:extLst>
              <a:ext uri="{FF2B5EF4-FFF2-40B4-BE49-F238E27FC236}">
                <a16:creationId xmlns:a16="http://schemas.microsoft.com/office/drawing/2014/main" id="{F809E222-E536-4FAA-947C-4C34AA88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91" y="1545861"/>
            <a:ext cx="4355180" cy="38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411282" y="-350869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3154638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2239744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1732840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1635691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3151221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2814615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2755210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169965" y="3715830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Ink Free" panose="03080402000500000000" pitchFamily="66" charset="0"/>
              </a:rPr>
              <a:t>CHRISTMAS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2864095" y="2367963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Ink Free" panose="03080402000500000000" pitchFamily="66" charset="0"/>
              </a:rPr>
              <a:t>Santa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485084" y="1861059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presents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354812" y="1793397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reindeer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166818" y="47319"/>
            <a:ext cx="918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Write down any Christmas words you already know or create them on</a:t>
            </a:r>
            <a:r>
              <a:rPr lang="hr-HR" sz="2000" i="1" dirty="0"/>
              <a:t>: </a:t>
            </a:r>
            <a:r>
              <a:rPr lang="hr-HR" sz="2000" i="1" dirty="0">
                <a:hlinkClick r:id="rId8"/>
              </a:rPr>
              <a:t>https://wordart.com/</a:t>
            </a:r>
            <a:r>
              <a:rPr lang="hr-HR" sz="2000" i="1" dirty="0"/>
              <a:t> by selecting CREATE NOW!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C0B1F74-ED3A-4258-BC22-FCA543A10E4B}"/>
              </a:ext>
            </a:extLst>
          </p:cNvPr>
          <p:cNvSpPr txBox="1"/>
          <p:nvPr/>
        </p:nvSpPr>
        <p:spPr>
          <a:xfrm rot="21356220">
            <a:off x="3134553" y="5154341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Practice here: </a:t>
            </a:r>
            <a:r>
              <a:rPr lang="hr-HR" sz="2000" dirty="0">
                <a:hlinkClick r:id="rId9"/>
              </a:rPr>
              <a:t>https://wordwall.net/resource/8715884</a:t>
            </a:r>
            <a:endParaRPr lang="hr-HR" sz="2000" dirty="0"/>
          </a:p>
          <a:p>
            <a:endParaRPr lang="hr-HR" sz="2000" b="1" dirty="0"/>
          </a:p>
          <a:p>
            <a:r>
              <a:rPr lang="hr-HR" sz="2000" b="1" dirty="0"/>
              <a:t>When do we celebrate Christmas?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050" name="Picture 2" descr="Vidi izvornu sliku">
            <a:extLst>
              <a:ext uri="{FF2B5EF4-FFF2-40B4-BE49-F238E27FC236}">
                <a16:creationId xmlns:a16="http://schemas.microsoft.com/office/drawing/2014/main" id="{92416BBC-09B4-4461-94F1-B97DCE18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27" y="1561087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13691"/>
            <a:ext cx="5124965" cy="683061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7" y="104289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117.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8641991" y="427106"/>
            <a:ext cx="3197253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Answer these questions about</a:t>
            </a:r>
            <a:r>
              <a:rPr lang="hr-HR" sz="2000" b="1" dirty="0"/>
              <a:t> </a:t>
            </a:r>
            <a:r>
              <a:rPr lang="en-US" sz="2000" b="1" dirty="0"/>
              <a:t>Christmas traditions.</a:t>
            </a:r>
            <a:r>
              <a:rPr lang="hr-HR" sz="2000" b="1" dirty="0"/>
              <a:t> </a:t>
            </a:r>
            <a:br>
              <a:rPr lang="hr-HR" sz="2000" i="1" dirty="0"/>
            </a:br>
            <a:r>
              <a:rPr lang="hr-HR" sz="2000" i="1" dirty="0"/>
              <a:t>Označi jesu li izjave o božićnim tradicijama točne ili netočne.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8" y="247241"/>
            <a:ext cx="8251309" cy="65064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A04A5AF2-E231-4214-B3DC-068D88D71065}"/>
              </a:ext>
            </a:extLst>
          </p:cNvPr>
          <p:cNvSpPr txBox="1">
            <a:spLocks/>
          </p:cNvSpPr>
          <p:nvPr/>
        </p:nvSpPr>
        <p:spPr>
          <a:xfrm>
            <a:off x="8641991" y="2120900"/>
            <a:ext cx="3303931" cy="665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4013" algn="l"/>
              </a:tabLst>
            </a:pPr>
            <a:r>
              <a:rPr lang="hr-HR" sz="2000" i="1" dirty="0"/>
              <a:t>Ovaj zadatak možeš riješiti i u digitalnom obliku na sljedećoj poveznici:</a:t>
            </a:r>
            <a:br>
              <a:rPr lang="hr-HR" sz="2000" i="1" dirty="0">
                <a:hlinkClick r:id="rId6"/>
              </a:rPr>
            </a:br>
            <a:r>
              <a:rPr lang="hr-HR" sz="2000" i="1" dirty="0">
                <a:hlinkClick r:id="rId6"/>
              </a:rPr>
              <a:t>https://wordwall.net/resource/8722604</a:t>
            </a:r>
            <a:endParaRPr lang="hr-HR" sz="2000" i="1" dirty="0"/>
          </a:p>
          <a:p>
            <a:pPr marL="0" indent="0">
              <a:buNone/>
              <a:tabLst>
                <a:tab pos="354013" algn="l"/>
              </a:tabLst>
            </a:pPr>
            <a:endParaRPr lang="hr-HR" sz="2000" i="1" dirty="0"/>
          </a:p>
          <a:p>
            <a:pPr marL="0" indent="0">
              <a:buNone/>
              <a:tabLst>
                <a:tab pos="354013" algn="l"/>
              </a:tabLst>
            </a:pPr>
            <a:r>
              <a:rPr lang="hr-HR" sz="2000" i="1" dirty="0"/>
              <a:t>Poslušaj zvučni zapis i provjeri jesi li bio u pravu!</a:t>
            </a:r>
          </a:p>
        </p:txBody>
      </p:sp>
      <p:pic>
        <p:nvPicPr>
          <p:cNvPr id="4" name="05_32_CHRISTMAS_quiz">
            <a:hlinkClick r:id="" action="ppaction://media"/>
            <a:extLst>
              <a:ext uri="{FF2B5EF4-FFF2-40B4-BE49-F238E27FC236}">
                <a16:creationId xmlns:a16="http://schemas.microsoft.com/office/drawing/2014/main" id="{D8439682-34D4-4CD4-A1A0-591A26F36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4444" y="4376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build="p"/>
      <p:bldP spid="22" grpId="0"/>
      <p:bldP spid="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9306"/>
            <a:ext cx="5124965" cy="6839387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6569675" y="3110230"/>
            <a:ext cx="5163172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would you like to get for Christmas</a:t>
            </a:r>
            <a:r>
              <a:rPr lang="hr-HR" sz="2000" b="1" dirty="0"/>
              <a:t>?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Write a letter to Santa.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" y="216761"/>
            <a:ext cx="6063463" cy="64722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9306"/>
            <a:ext cx="5124965" cy="6839387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6935666" y="3144906"/>
            <a:ext cx="4869289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 lyrics of the carol Silent Night. Do you </a:t>
            </a:r>
            <a:r>
              <a:rPr lang="en-US" sz="2000" b="1" dirty="0" err="1"/>
              <a:t>recognise</a:t>
            </a:r>
            <a:r>
              <a:rPr lang="en-US" sz="2000" b="1" dirty="0"/>
              <a:t> the song?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474CDB-18F1-4236-831A-8BD9BF6A5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3" y="1181100"/>
            <a:ext cx="6420847" cy="56769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A04A5AF2-E231-4214-B3DC-068D88D71065}"/>
              </a:ext>
            </a:extLst>
          </p:cNvPr>
          <p:cNvSpPr txBox="1">
            <a:spLocks/>
          </p:cNvSpPr>
          <p:nvPr/>
        </p:nvSpPr>
        <p:spPr>
          <a:xfrm>
            <a:off x="6935666" y="4442682"/>
            <a:ext cx="5124965" cy="323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4013" algn="l"/>
              </a:tabLst>
            </a:pPr>
            <a:r>
              <a:rPr lang="hr-HR" sz="2000" b="1" dirty="0"/>
              <a:t>L</a:t>
            </a:r>
            <a:r>
              <a:rPr lang="en-US" sz="2000" b="1" dirty="0" err="1"/>
              <a:t>isten</a:t>
            </a:r>
            <a:r>
              <a:rPr lang="en-US" sz="2000" b="1" dirty="0"/>
              <a:t> to the song and join in singing</a:t>
            </a:r>
            <a:r>
              <a:rPr lang="hr-HR" sz="2000" b="1" dirty="0"/>
              <a:t>.</a:t>
            </a:r>
            <a:br>
              <a:rPr lang="hr-HR" sz="2000" i="1" dirty="0"/>
            </a:br>
            <a:r>
              <a:rPr lang="hr-HR" sz="2000" i="1" dirty="0">
                <a:hlinkClick r:id="rId6"/>
              </a:rPr>
              <a:t>https://www.e-sfera.hr/dodatni-digitalni-sadrzaji/9ce447cf-ed10-42aa-8633-f312dba54bc9/assets/audio/48_holidays_-_silent_night.mp3</a:t>
            </a:r>
            <a:endParaRPr lang="hr-HR" sz="2000" i="1" dirty="0"/>
          </a:p>
          <a:p>
            <a:pPr marL="0" indent="0">
              <a:buNone/>
              <a:tabLst>
                <a:tab pos="354013" algn="l"/>
              </a:tabLst>
            </a:pP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1CA369-3A27-4369-8F20-618CCCB7E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708" y="-271394"/>
            <a:ext cx="5466080" cy="3416300"/>
          </a:xfrm>
          <a:prstGeom prst="rect">
            <a:avLst/>
          </a:prstGeom>
        </p:spPr>
      </p:pic>
      <p:pic>
        <p:nvPicPr>
          <p:cNvPr id="5" name="05_33_CHRISTMAS_Silent_night">
            <a:hlinkClick r:id="" action="ppaction://media"/>
            <a:extLst>
              <a:ext uri="{FF2B5EF4-FFF2-40B4-BE49-F238E27FC236}">
                <a16:creationId xmlns:a16="http://schemas.microsoft.com/office/drawing/2014/main" id="{DA2F62A7-7D77-416F-B0AF-20D90FEEA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59272" y="5450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/>
      <p:bldP spid="45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0" ma:contentTypeDescription="Create a new document." ma:contentTypeScope="" ma:versionID="b66ef70009e096adbb6056f566095fec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d64130b968841b120175b55dae0eada7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54CFE8-A2C0-4A4E-BD71-39F5776215ED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1ed46e35-59ec-4778-8eff-c458b38f4962"/>
    <ds:schemaRef ds:uri="http://purl.org/dc/terms/"/>
    <ds:schemaRef ds:uri="http://schemas.microsoft.com/office/2006/documentManagement/types"/>
    <ds:schemaRef ds:uri="f87c038a-0f61-486c-a8ca-ffce83998b6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EB343CF-7D1A-48FF-8B5C-2C8B269781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02432-74F7-4518-AED4-ABE61F04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177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Ink Free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274</cp:revision>
  <dcterms:created xsi:type="dcterms:W3CDTF">2017-01-15T10:30:28Z</dcterms:created>
  <dcterms:modified xsi:type="dcterms:W3CDTF">2022-07-07T12:50:57Z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